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Gagalin" charset="1" panose="00000500000000000000"/>
      <p:regular r:id="rId21"/>
    </p:embeddedFont>
    <p:embeddedFont>
      <p:font typeface="Alice" charset="1" panose="00000500000000000000"/>
      <p:regular r:id="rId22"/>
    </p:embeddedFont>
    <p:embeddedFont>
      <p:font typeface="DM Sans" charset="1" panose="00000000000000000000"/>
      <p:regular r:id="rId23"/>
    </p:embeddedFont>
    <p:embeddedFont>
      <p:font typeface="Inter" charset="1" panose="020B0502030000000004"/>
      <p:regular r:id="rId24"/>
    </p:embeddedFont>
    <p:embeddedFont>
      <p:font typeface="Inter Bold" charset="1" panose="020B0802030000000004"/>
      <p:regular r:id="rId25"/>
    </p:embeddedFont>
    <p:embeddedFont>
      <p:font typeface="Consolas" charset="1" panose="020B0609020204030204"/>
      <p:regular r:id="rId26"/>
    </p:embeddedFont>
    <p:embeddedFont>
      <p:font typeface="DM Sans Bold" charset="1" panose="00000000000000000000"/>
      <p:regular r:id="rId27"/>
    </p:embeddedFont>
    <p:embeddedFont>
      <p:font typeface="Wedges" charset="1" panose="020005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Relationship Id="rId3" Target="../media/image17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38965" y="7158190"/>
            <a:ext cx="2794530" cy="2794530"/>
          </a:xfrm>
          <a:custGeom>
            <a:avLst/>
            <a:gdLst/>
            <a:ahLst/>
            <a:cxnLst/>
            <a:rect r="r" b="b" t="t" l="l"/>
            <a:pathLst>
              <a:path h="2794530" w="2794530">
                <a:moveTo>
                  <a:pt x="0" y="0"/>
                </a:moveTo>
                <a:lnTo>
                  <a:pt x="2794530" y="0"/>
                </a:lnTo>
                <a:lnTo>
                  <a:pt x="2794530" y="2794529"/>
                </a:lnTo>
                <a:lnTo>
                  <a:pt x="0" y="279452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9483" y="1568798"/>
            <a:ext cx="11001878" cy="1757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61613"/>
                </a:solidFill>
                <a:latin typeface="Gagalin"/>
                <a:ea typeface="Gagalin"/>
                <a:cs typeface="Gagalin"/>
                <a:sym typeface="Gagalin"/>
              </a:rPr>
              <a:t> SQL Concepts for Data Analysts &amp; Data Science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9483" y="3803143"/>
            <a:ext cx="10762912" cy="10729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76"/>
              </a:lnSpc>
            </a:pPr>
            <a:r>
              <a:rPr lang="en-US" sz="2687">
                <a:solidFill>
                  <a:srgbClr val="161613"/>
                </a:solidFill>
                <a:latin typeface="Alice"/>
                <a:ea typeface="Alice"/>
                <a:cs typeface="Alice"/>
                <a:sym typeface="Alice"/>
              </a:rPr>
              <a:t>Unlock the power of data with SQL. This presentation covers fundamental concepts essential for every aspiring data analyst.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2841534" y="5590277"/>
            <a:ext cx="9445526" cy="420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37"/>
              </a:lnSpc>
              <a:spcBef>
                <a:spcPct val="0"/>
              </a:spcBef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Name:    Lucky Dubey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496044" y="389781"/>
            <a:ext cx="16932325" cy="9126140"/>
            <a:chOff x="0" y="0"/>
            <a:chExt cx="22576433" cy="12168187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2576410" cy="12168124"/>
            </a:xfrm>
            <a:custGeom>
              <a:avLst/>
              <a:gdLst/>
              <a:ahLst/>
              <a:cxnLst/>
              <a:rect r="r" b="b" t="t" l="l"/>
              <a:pathLst>
                <a:path h="12168124" w="22576410">
                  <a:moveTo>
                    <a:pt x="0" y="0"/>
                  </a:moveTo>
                  <a:lnTo>
                    <a:pt x="22576410" y="0"/>
                  </a:lnTo>
                  <a:lnTo>
                    <a:pt x="22576410" y="12168124"/>
                  </a:lnTo>
                  <a:lnTo>
                    <a:pt x="0" y="1216812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15" t="0" r="-15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496044" y="9675316"/>
            <a:ext cx="17003166" cy="9019878"/>
            <a:chOff x="0" y="0"/>
            <a:chExt cx="22670888" cy="12026503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22670897" cy="12026519"/>
            </a:xfrm>
            <a:custGeom>
              <a:avLst/>
              <a:gdLst/>
              <a:ahLst/>
              <a:cxnLst/>
              <a:rect r="r" b="b" t="t" l="l"/>
              <a:pathLst>
                <a:path h="12026519" w="22670897">
                  <a:moveTo>
                    <a:pt x="0" y="0"/>
                  </a:moveTo>
                  <a:lnTo>
                    <a:pt x="22670897" y="0"/>
                  </a:lnTo>
                  <a:lnTo>
                    <a:pt x="22670897" y="12026519"/>
                  </a:lnTo>
                  <a:lnTo>
                    <a:pt x="0" y="1202651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4" r="0" b="-4"/>
              </a:stretch>
            </a:blipFill>
          </p:spPr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1344" y="778966"/>
            <a:ext cx="16305311" cy="8740378"/>
            <a:chOff x="0" y="0"/>
            <a:chExt cx="21740415" cy="11653837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1740368" cy="11653774"/>
            </a:xfrm>
            <a:custGeom>
              <a:avLst/>
              <a:gdLst/>
              <a:ahLst/>
              <a:cxnLst/>
              <a:rect r="r" b="b" t="t" l="l"/>
              <a:pathLst>
                <a:path h="11653774" w="21740368">
                  <a:moveTo>
                    <a:pt x="0" y="0"/>
                  </a:moveTo>
                  <a:lnTo>
                    <a:pt x="21740368" y="0"/>
                  </a:lnTo>
                  <a:lnTo>
                    <a:pt x="21740368" y="11653774"/>
                  </a:lnTo>
                  <a:lnTo>
                    <a:pt x="0" y="116537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5" r="0" b="-16"/>
              </a:stretch>
            </a:blipFill>
          </p:spPr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2238" y="843855"/>
            <a:ext cx="16303526" cy="8599140"/>
            <a:chOff x="0" y="0"/>
            <a:chExt cx="21738035" cy="1146552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1738082" cy="11465560"/>
            </a:xfrm>
            <a:custGeom>
              <a:avLst/>
              <a:gdLst/>
              <a:ahLst/>
              <a:cxnLst/>
              <a:rect r="r" b="b" t="t" l="l"/>
              <a:pathLst>
                <a:path h="11465560" w="21738082">
                  <a:moveTo>
                    <a:pt x="0" y="0"/>
                  </a:moveTo>
                  <a:lnTo>
                    <a:pt x="21738082" y="0"/>
                  </a:lnTo>
                  <a:lnTo>
                    <a:pt x="21738082" y="11465560"/>
                  </a:lnTo>
                  <a:lnTo>
                    <a:pt x="0" y="1146556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" r="0" b="0"/>
              </a:stretch>
            </a:blipFill>
          </p:spPr>
        </p:sp>
      </p:grp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7831" y="3197221"/>
            <a:ext cx="9140980" cy="6061079"/>
          </a:xfrm>
          <a:custGeom>
            <a:avLst/>
            <a:gdLst/>
            <a:ahLst/>
            <a:cxnLst/>
            <a:rect r="r" b="b" t="t" l="l"/>
            <a:pathLst>
              <a:path h="6061079" w="9140980">
                <a:moveTo>
                  <a:pt x="0" y="0"/>
                </a:moveTo>
                <a:lnTo>
                  <a:pt x="9140980" y="0"/>
                </a:lnTo>
                <a:lnTo>
                  <a:pt x="9140980" y="6061079"/>
                </a:lnTo>
                <a:lnTo>
                  <a:pt x="0" y="60610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694" t="0" r="-2711" b="-4973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424596" y="2110740"/>
            <a:ext cx="7254134" cy="7585264"/>
          </a:xfrm>
          <a:custGeom>
            <a:avLst/>
            <a:gdLst/>
            <a:ahLst/>
            <a:cxnLst/>
            <a:rect r="r" b="b" t="t" l="l"/>
            <a:pathLst>
              <a:path h="7585264" w="7254134">
                <a:moveTo>
                  <a:pt x="0" y="0"/>
                </a:moveTo>
                <a:lnTo>
                  <a:pt x="7254135" y="0"/>
                </a:lnTo>
                <a:lnTo>
                  <a:pt x="7254135" y="7585264"/>
                </a:lnTo>
                <a:lnTo>
                  <a:pt x="0" y="75852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3254" t="0" r="-3254" b="-185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458381" y="588963"/>
            <a:ext cx="11078602" cy="15217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062"/>
              </a:lnSpc>
              <a:spcBef>
                <a:spcPct val="0"/>
              </a:spcBef>
            </a:pPr>
            <a:r>
              <a:rPr lang="en-US" sz="4849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DATA ANALYSIS BY GRAPH &amp; CHART VISUALIZATION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254384" y="1690959"/>
            <a:ext cx="13779233" cy="7765199"/>
          </a:xfrm>
          <a:custGeom>
            <a:avLst/>
            <a:gdLst/>
            <a:ahLst/>
            <a:cxnLst/>
            <a:rect r="r" b="b" t="t" l="l"/>
            <a:pathLst>
              <a:path h="7765199" w="13779233">
                <a:moveTo>
                  <a:pt x="0" y="0"/>
                </a:moveTo>
                <a:lnTo>
                  <a:pt x="13779232" y="0"/>
                </a:lnTo>
                <a:lnTo>
                  <a:pt x="13779232" y="7765199"/>
                </a:lnTo>
                <a:lnTo>
                  <a:pt x="0" y="776519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6832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963010" y="141234"/>
            <a:ext cx="7494518" cy="6382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97"/>
              </a:lnSpc>
              <a:spcBef>
                <a:spcPct val="0"/>
              </a:spcBef>
            </a:pPr>
            <a:r>
              <a:rPr lang="en-US" sz="4077">
                <a:solidFill>
                  <a:srgbClr val="000000"/>
                </a:solidFill>
                <a:latin typeface="Gagalin"/>
                <a:ea typeface="Gagalin"/>
                <a:cs typeface="Gagalin"/>
                <a:sym typeface="Gagalin"/>
              </a:rPr>
              <a:t>POWER BI VISUAlLIZATION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6164289" y="1028700"/>
            <a:ext cx="5509791" cy="5509791"/>
          </a:xfrm>
          <a:custGeom>
            <a:avLst/>
            <a:gdLst/>
            <a:ahLst/>
            <a:cxnLst/>
            <a:rect r="r" b="b" t="t" l="l"/>
            <a:pathLst>
              <a:path h="5509791" w="5509791">
                <a:moveTo>
                  <a:pt x="0" y="0"/>
                </a:moveTo>
                <a:lnTo>
                  <a:pt x="5509791" y="0"/>
                </a:lnTo>
                <a:lnTo>
                  <a:pt x="5509791" y="5509791"/>
                </a:lnTo>
                <a:lnTo>
                  <a:pt x="0" y="55097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-1796937" y="7209275"/>
            <a:ext cx="16680230" cy="1206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625"/>
              </a:lnSpc>
            </a:pPr>
            <a:r>
              <a:rPr lang="en-US" sz="7687">
                <a:solidFill>
                  <a:srgbClr val="161613"/>
                </a:solidFill>
                <a:latin typeface="Wedges"/>
                <a:ea typeface="Wedges"/>
                <a:cs typeface="Wedges"/>
                <a:sym typeface="Wedges"/>
              </a:rPr>
              <a:t>                    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2471440"/>
            <a:ext cx="11350229" cy="881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61613"/>
                </a:solidFill>
                <a:latin typeface="Gagalin"/>
                <a:ea typeface="Gagalin"/>
                <a:cs typeface="Gagalin"/>
                <a:sym typeface="Gagalin"/>
              </a:rPr>
              <a:t>The Foundation: SELECT &amp; WHERE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73188" y="3943499"/>
            <a:ext cx="8048030" cy="3852862"/>
            <a:chOff x="0" y="0"/>
            <a:chExt cx="10730707" cy="51371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730738" cy="5137150"/>
            </a:xfrm>
            <a:custGeom>
              <a:avLst/>
              <a:gdLst/>
              <a:ahLst/>
              <a:cxnLst/>
              <a:rect r="r" b="b" t="t" l="l"/>
              <a:pathLst>
                <a:path h="5137150" w="10730738">
                  <a:moveTo>
                    <a:pt x="0" y="269240"/>
                  </a:moveTo>
                  <a:cubicBezTo>
                    <a:pt x="0" y="120396"/>
                    <a:pt x="121285" y="0"/>
                    <a:pt x="270510" y="0"/>
                  </a:cubicBezTo>
                  <a:lnTo>
                    <a:pt x="10460228" y="0"/>
                  </a:lnTo>
                  <a:lnTo>
                    <a:pt x="10460228" y="25400"/>
                  </a:lnTo>
                  <a:lnTo>
                    <a:pt x="10460228" y="0"/>
                  </a:lnTo>
                  <a:cubicBezTo>
                    <a:pt x="10609453" y="0"/>
                    <a:pt x="10730738" y="120396"/>
                    <a:pt x="10730738" y="269240"/>
                  </a:cubicBezTo>
                  <a:lnTo>
                    <a:pt x="10705338" y="269240"/>
                  </a:lnTo>
                  <a:lnTo>
                    <a:pt x="10730738" y="269240"/>
                  </a:lnTo>
                  <a:lnTo>
                    <a:pt x="10730738" y="4867910"/>
                  </a:lnTo>
                  <a:lnTo>
                    <a:pt x="10705338" y="4867910"/>
                  </a:lnTo>
                  <a:lnTo>
                    <a:pt x="10730738" y="4867910"/>
                  </a:lnTo>
                  <a:cubicBezTo>
                    <a:pt x="10730738" y="5016754"/>
                    <a:pt x="10609453" y="5137150"/>
                    <a:pt x="10460228" y="5137150"/>
                  </a:cubicBezTo>
                  <a:lnTo>
                    <a:pt x="10460228" y="5111750"/>
                  </a:lnTo>
                  <a:lnTo>
                    <a:pt x="10460228" y="5137150"/>
                  </a:lnTo>
                  <a:lnTo>
                    <a:pt x="270510" y="5137150"/>
                  </a:lnTo>
                  <a:lnTo>
                    <a:pt x="270510" y="5111750"/>
                  </a:lnTo>
                  <a:lnTo>
                    <a:pt x="270510" y="5137150"/>
                  </a:lnTo>
                  <a:cubicBezTo>
                    <a:pt x="121285" y="5137150"/>
                    <a:pt x="0" y="5016754"/>
                    <a:pt x="0" y="4867910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867910"/>
                  </a:lnTo>
                  <a:lnTo>
                    <a:pt x="25400" y="4867910"/>
                  </a:lnTo>
                  <a:lnTo>
                    <a:pt x="50800" y="4867910"/>
                  </a:lnTo>
                  <a:cubicBezTo>
                    <a:pt x="50800" y="4988433"/>
                    <a:pt x="149098" y="5086350"/>
                    <a:pt x="270510" y="5086350"/>
                  </a:cubicBezTo>
                  <a:lnTo>
                    <a:pt x="10460228" y="5086350"/>
                  </a:lnTo>
                  <a:cubicBezTo>
                    <a:pt x="10581640" y="5086350"/>
                    <a:pt x="10679938" y="4988433"/>
                    <a:pt x="10679938" y="4867910"/>
                  </a:cubicBezTo>
                  <a:lnTo>
                    <a:pt x="10679938" y="269240"/>
                  </a:lnTo>
                  <a:cubicBezTo>
                    <a:pt x="10679938" y="148717"/>
                    <a:pt x="10581640" y="50800"/>
                    <a:pt x="10460228" y="50800"/>
                  </a:cubicBezTo>
                  <a:lnTo>
                    <a:pt x="270510" y="50800"/>
                  </a:lnTo>
                  <a:lnTo>
                    <a:pt x="270510" y="25400"/>
                  </a:lnTo>
                  <a:lnTo>
                    <a:pt x="270510" y="50800"/>
                  </a:lnTo>
                  <a:cubicBezTo>
                    <a:pt x="149098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D3D1C9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54138" y="3962549"/>
            <a:ext cx="152400" cy="3814763"/>
            <a:chOff x="0" y="0"/>
            <a:chExt cx="203200" cy="508635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03200" cy="5086350"/>
            </a:xfrm>
            <a:custGeom>
              <a:avLst/>
              <a:gdLst/>
              <a:ahLst/>
              <a:cxnLst/>
              <a:rect r="r" b="b" t="t" l="l"/>
              <a:pathLst>
                <a:path h="5086350" w="203200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5029581"/>
                  </a:lnTo>
                  <a:cubicBezTo>
                    <a:pt x="203200" y="5060950"/>
                    <a:pt x="177800" y="5086350"/>
                    <a:pt x="146431" y="5086350"/>
                  </a:cubicBezTo>
                  <a:lnTo>
                    <a:pt x="56769" y="5086350"/>
                  </a:lnTo>
                  <a:cubicBezTo>
                    <a:pt x="25400" y="5086350"/>
                    <a:pt x="0" y="5060950"/>
                    <a:pt x="0" y="5029581"/>
                  </a:cubicBezTo>
                  <a:close/>
                </a:path>
              </a:pathLst>
            </a:custGeom>
            <a:solidFill>
              <a:srgbClr val="28282F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428155" y="4274641"/>
            <a:ext cx="4396829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SELECT: Choose Your Data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28155" y="4811465"/>
            <a:ext cx="7252395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-US" sz="2187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SELECT</a:t>
            </a: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statement is used to retrieve data from a database. It's the first step in querying information.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428155" y="6123385"/>
            <a:ext cx="7252395" cy="878681"/>
            <a:chOff x="0" y="0"/>
            <a:chExt cx="9669860" cy="117157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669780" cy="1171575"/>
            </a:xfrm>
            <a:custGeom>
              <a:avLst/>
              <a:gdLst/>
              <a:ahLst/>
              <a:cxnLst/>
              <a:rect r="r" b="b" t="t" l="l"/>
              <a:pathLst>
                <a:path h="1171575" w="9669780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613138" y="0"/>
                  </a:lnTo>
                  <a:cubicBezTo>
                    <a:pt x="9644507" y="0"/>
                    <a:pt x="9669780" y="25400"/>
                    <a:pt x="9669780" y="56642"/>
                  </a:cubicBezTo>
                  <a:lnTo>
                    <a:pt x="9669780" y="1114933"/>
                  </a:lnTo>
                  <a:cubicBezTo>
                    <a:pt x="9669780" y="1146302"/>
                    <a:pt x="9644380" y="1171575"/>
                    <a:pt x="9613138" y="1171575"/>
                  </a:cubicBezTo>
                  <a:lnTo>
                    <a:pt x="56642" y="1171575"/>
                  </a:lnTo>
                  <a:cubicBezTo>
                    <a:pt x="25400" y="1171575"/>
                    <a:pt x="0" y="1146175"/>
                    <a:pt x="0" y="1114933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414016" y="6123385"/>
            <a:ext cx="7280671" cy="878681"/>
            <a:chOff x="0" y="0"/>
            <a:chExt cx="9707562" cy="117157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9707499" cy="1171575"/>
            </a:xfrm>
            <a:custGeom>
              <a:avLst/>
              <a:gdLst/>
              <a:ahLst/>
              <a:cxnLst/>
              <a:rect r="r" b="b" t="t" l="l"/>
              <a:pathLst>
                <a:path h="1171575" w="970749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650857" y="0"/>
                  </a:lnTo>
                  <a:cubicBezTo>
                    <a:pt x="9682225" y="0"/>
                    <a:pt x="9707499" y="25400"/>
                    <a:pt x="9707499" y="56642"/>
                  </a:cubicBezTo>
                  <a:lnTo>
                    <a:pt x="9707499" y="1114933"/>
                  </a:lnTo>
                  <a:cubicBezTo>
                    <a:pt x="9707499" y="1146302"/>
                    <a:pt x="9682099" y="1171575"/>
                    <a:pt x="9650857" y="1171575"/>
                  </a:cubicBezTo>
                  <a:lnTo>
                    <a:pt x="56642" y="1171575"/>
                  </a:lnTo>
                  <a:cubicBezTo>
                    <a:pt x="25400" y="1171575"/>
                    <a:pt x="0" y="1146175"/>
                    <a:pt x="0" y="1114933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697534" y="6202561"/>
            <a:ext cx="6713636" cy="586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SELECT column1, column2 FROM table_name;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266635" y="3943499"/>
            <a:ext cx="8048179" cy="3852862"/>
            <a:chOff x="0" y="0"/>
            <a:chExt cx="10730905" cy="51371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730865" cy="5137150"/>
            </a:xfrm>
            <a:custGeom>
              <a:avLst/>
              <a:gdLst/>
              <a:ahLst/>
              <a:cxnLst/>
              <a:rect r="r" b="b" t="t" l="l"/>
              <a:pathLst>
                <a:path h="5137150" w="10730865">
                  <a:moveTo>
                    <a:pt x="0" y="269240"/>
                  </a:moveTo>
                  <a:cubicBezTo>
                    <a:pt x="0" y="120396"/>
                    <a:pt x="121285" y="0"/>
                    <a:pt x="270510" y="0"/>
                  </a:cubicBezTo>
                  <a:lnTo>
                    <a:pt x="10460355" y="0"/>
                  </a:lnTo>
                  <a:lnTo>
                    <a:pt x="10460355" y="25400"/>
                  </a:lnTo>
                  <a:lnTo>
                    <a:pt x="10460355" y="0"/>
                  </a:lnTo>
                  <a:cubicBezTo>
                    <a:pt x="10609580" y="0"/>
                    <a:pt x="10730865" y="120396"/>
                    <a:pt x="10730865" y="269240"/>
                  </a:cubicBezTo>
                  <a:lnTo>
                    <a:pt x="10705465" y="269240"/>
                  </a:lnTo>
                  <a:lnTo>
                    <a:pt x="10730865" y="269240"/>
                  </a:lnTo>
                  <a:lnTo>
                    <a:pt x="10730865" y="4867910"/>
                  </a:lnTo>
                  <a:lnTo>
                    <a:pt x="10705465" y="4867910"/>
                  </a:lnTo>
                  <a:lnTo>
                    <a:pt x="10730865" y="4867910"/>
                  </a:lnTo>
                  <a:cubicBezTo>
                    <a:pt x="10730865" y="5016754"/>
                    <a:pt x="10609580" y="5137150"/>
                    <a:pt x="10460355" y="5137150"/>
                  </a:cubicBezTo>
                  <a:lnTo>
                    <a:pt x="10460355" y="5111750"/>
                  </a:lnTo>
                  <a:lnTo>
                    <a:pt x="10460355" y="5137150"/>
                  </a:lnTo>
                  <a:lnTo>
                    <a:pt x="270510" y="5137150"/>
                  </a:lnTo>
                  <a:lnTo>
                    <a:pt x="270510" y="5111750"/>
                  </a:lnTo>
                  <a:lnTo>
                    <a:pt x="270510" y="5137150"/>
                  </a:lnTo>
                  <a:cubicBezTo>
                    <a:pt x="121285" y="5137150"/>
                    <a:pt x="0" y="5016754"/>
                    <a:pt x="0" y="4867910"/>
                  </a:cubicBezTo>
                  <a:lnTo>
                    <a:pt x="0" y="269240"/>
                  </a:lnTo>
                  <a:lnTo>
                    <a:pt x="25400" y="269240"/>
                  </a:lnTo>
                  <a:lnTo>
                    <a:pt x="0" y="269240"/>
                  </a:lnTo>
                  <a:moveTo>
                    <a:pt x="50800" y="269240"/>
                  </a:moveTo>
                  <a:lnTo>
                    <a:pt x="50800" y="4867910"/>
                  </a:lnTo>
                  <a:lnTo>
                    <a:pt x="25400" y="4867910"/>
                  </a:lnTo>
                  <a:lnTo>
                    <a:pt x="50800" y="4867910"/>
                  </a:lnTo>
                  <a:cubicBezTo>
                    <a:pt x="50800" y="4988433"/>
                    <a:pt x="149098" y="5086350"/>
                    <a:pt x="270510" y="5086350"/>
                  </a:cubicBezTo>
                  <a:lnTo>
                    <a:pt x="10460355" y="5086350"/>
                  </a:lnTo>
                  <a:cubicBezTo>
                    <a:pt x="10581767" y="5086350"/>
                    <a:pt x="10680065" y="4988433"/>
                    <a:pt x="10680065" y="4867910"/>
                  </a:cubicBezTo>
                  <a:lnTo>
                    <a:pt x="10680065" y="269240"/>
                  </a:lnTo>
                  <a:cubicBezTo>
                    <a:pt x="10680065" y="148717"/>
                    <a:pt x="10581767" y="50800"/>
                    <a:pt x="10460355" y="50800"/>
                  </a:cubicBezTo>
                  <a:lnTo>
                    <a:pt x="270510" y="50800"/>
                  </a:lnTo>
                  <a:lnTo>
                    <a:pt x="270510" y="25400"/>
                  </a:lnTo>
                  <a:lnTo>
                    <a:pt x="270510" y="50800"/>
                  </a:lnTo>
                  <a:cubicBezTo>
                    <a:pt x="149098" y="50800"/>
                    <a:pt x="50800" y="148717"/>
                    <a:pt x="50800" y="269240"/>
                  </a:cubicBezTo>
                  <a:close/>
                </a:path>
              </a:pathLst>
            </a:custGeom>
            <a:solidFill>
              <a:srgbClr val="D3D1C9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9247584" y="3962549"/>
            <a:ext cx="152400" cy="3814763"/>
            <a:chOff x="0" y="0"/>
            <a:chExt cx="203200" cy="50863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03200" cy="5086350"/>
            </a:xfrm>
            <a:custGeom>
              <a:avLst/>
              <a:gdLst/>
              <a:ahLst/>
              <a:cxnLst/>
              <a:rect r="r" b="b" t="t" l="l"/>
              <a:pathLst>
                <a:path h="5086350" w="203200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46558" y="0"/>
                  </a:lnTo>
                  <a:cubicBezTo>
                    <a:pt x="177800" y="0"/>
                    <a:pt x="203200" y="25400"/>
                    <a:pt x="203200" y="56769"/>
                  </a:cubicBezTo>
                  <a:lnTo>
                    <a:pt x="203200" y="5029581"/>
                  </a:lnTo>
                  <a:cubicBezTo>
                    <a:pt x="203200" y="5060950"/>
                    <a:pt x="177800" y="5086350"/>
                    <a:pt x="146431" y="5086350"/>
                  </a:cubicBezTo>
                  <a:lnTo>
                    <a:pt x="56769" y="5086350"/>
                  </a:lnTo>
                  <a:cubicBezTo>
                    <a:pt x="25400" y="5086350"/>
                    <a:pt x="0" y="5060950"/>
                    <a:pt x="0" y="5029581"/>
                  </a:cubicBezTo>
                  <a:close/>
                </a:path>
              </a:pathLst>
            </a:custGeom>
            <a:solidFill>
              <a:srgbClr val="28282F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9721602" y="4274641"/>
            <a:ext cx="4347270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WHERE: Filter Your Results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721602" y="4811465"/>
            <a:ext cx="7252544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-US" sz="2187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WHERE</a:t>
            </a: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clause filters records based on specified conditions, allowing you to narrow down your results.</a:t>
            </a:r>
          </a:p>
        </p:txBody>
      </p:sp>
      <p:grpSp>
        <p:nvGrpSpPr>
          <p:cNvPr name="Group 24" id="24"/>
          <p:cNvGrpSpPr/>
          <p:nvPr/>
        </p:nvGrpSpPr>
        <p:grpSpPr>
          <a:xfrm rot="0">
            <a:off x="9721602" y="6123385"/>
            <a:ext cx="7252544" cy="1332310"/>
            <a:chOff x="0" y="0"/>
            <a:chExt cx="9670058" cy="1776413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9670035" cy="1776349"/>
            </a:xfrm>
            <a:custGeom>
              <a:avLst/>
              <a:gdLst/>
              <a:ahLst/>
              <a:cxnLst/>
              <a:rect r="r" b="b" t="t" l="l"/>
              <a:pathLst>
                <a:path h="1776349" w="967003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613392" y="0"/>
                  </a:lnTo>
                  <a:cubicBezTo>
                    <a:pt x="9644761" y="0"/>
                    <a:pt x="9670035" y="25400"/>
                    <a:pt x="9670035" y="56642"/>
                  </a:cubicBezTo>
                  <a:lnTo>
                    <a:pt x="9670035" y="1719707"/>
                  </a:lnTo>
                  <a:cubicBezTo>
                    <a:pt x="9670035" y="1751076"/>
                    <a:pt x="9644635" y="1776349"/>
                    <a:pt x="9613392" y="1776349"/>
                  </a:cubicBezTo>
                  <a:lnTo>
                    <a:pt x="56642" y="1776349"/>
                  </a:lnTo>
                  <a:cubicBezTo>
                    <a:pt x="25273" y="1776349"/>
                    <a:pt x="0" y="1750949"/>
                    <a:pt x="0" y="1719707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26" id="26"/>
          <p:cNvGrpSpPr/>
          <p:nvPr/>
        </p:nvGrpSpPr>
        <p:grpSpPr>
          <a:xfrm rot="0">
            <a:off x="9707464" y="6123385"/>
            <a:ext cx="7280821" cy="1332310"/>
            <a:chOff x="0" y="0"/>
            <a:chExt cx="9707762" cy="1776413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707753" cy="1776349"/>
            </a:xfrm>
            <a:custGeom>
              <a:avLst/>
              <a:gdLst/>
              <a:ahLst/>
              <a:cxnLst/>
              <a:rect r="r" b="b" t="t" l="l"/>
              <a:pathLst>
                <a:path h="1776349" w="9707753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651111" y="0"/>
                  </a:lnTo>
                  <a:cubicBezTo>
                    <a:pt x="9682480" y="0"/>
                    <a:pt x="9707753" y="25400"/>
                    <a:pt x="9707753" y="56642"/>
                  </a:cubicBezTo>
                  <a:lnTo>
                    <a:pt x="9707753" y="1719707"/>
                  </a:lnTo>
                  <a:cubicBezTo>
                    <a:pt x="9707753" y="1751076"/>
                    <a:pt x="9682353" y="1776349"/>
                    <a:pt x="9651111" y="1776349"/>
                  </a:cubicBezTo>
                  <a:lnTo>
                    <a:pt x="56642" y="1776349"/>
                  </a:lnTo>
                  <a:cubicBezTo>
                    <a:pt x="25273" y="1776349"/>
                    <a:pt x="0" y="1750949"/>
                    <a:pt x="0" y="1719707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9990981" y="6202561"/>
            <a:ext cx="6713785" cy="1040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SELECT * FROM customers WHERE city = 'New York';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596653" y="449759"/>
            <a:ext cx="5393202" cy="515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7"/>
              </a:lnSpc>
            </a:pPr>
            <a:r>
              <a:rPr lang="en-US" sz="3312">
                <a:solidFill>
                  <a:srgbClr val="161613"/>
                </a:solidFill>
                <a:latin typeface="Gagalin"/>
                <a:ea typeface="Gagalin"/>
                <a:cs typeface="Gagalin"/>
                <a:sym typeface="Gagalin"/>
              </a:rPr>
              <a:t>Combining Data: JOINS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96653" y="1128325"/>
            <a:ext cx="8692640" cy="905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44"/>
              </a:lnSpc>
            </a:pPr>
            <a:r>
              <a:rPr lang="en-US" sz="23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JOINS are crucial for combining rows from two or more tables based on a related column between them.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88169" y="2338758"/>
            <a:ext cx="3256761" cy="4237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58"/>
              </a:lnSpc>
            </a:pPr>
            <a:r>
              <a:rPr lang="en-US" sz="2724" b="true">
                <a:solidFill>
                  <a:srgbClr val="161613"/>
                </a:solidFill>
                <a:latin typeface="DM Sans Bold"/>
                <a:ea typeface="DM Sans Bold"/>
                <a:cs typeface="DM Sans Bold"/>
                <a:sym typeface="DM Sans Bold"/>
              </a:rPr>
              <a:t>Types of JOINS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42125" y="2886299"/>
            <a:ext cx="8339435" cy="9669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3831" indent="-181916" lvl="1">
              <a:lnSpc>
                <a:spcPts val="3905"/>
              </a:lnSpc>
              <a:buFont typeface="Arial"/>
              <a:buChar char="•"/>
            </a:pPr>
            <a:r>
              <a:rPr lang="en-US" b="true" sz="2412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INNER JOIN</a:t>
            </a:r>
            <a:r>
              <a:rPr lang="en-US" sz="24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: Returns records that have matching values in both tables.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42125" y="3977109"/>
            <a:ext cx="8847167" cy="1462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3831" indent="-181916" lvl="1">
              <a:lnSpc>
                <a:spcPts val="3905"/>
              </a:lnSpc>
              <a:buFont typeface="Arial"/>
              <a:buChar char="•"/>
            </a:pPr>
            <a:r>
              <a:rPr lang="en-US" b="true" sz="2412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LEFT JOIN</a:t>
            </a:r>
            <a:r>
              <a:rPr lang="en-US" sz="24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(or LEFT OUTER JOIN): Returns all records from the left table, and the matched records from the right table.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42125" y="5559782"/>
            <a:ext cx="8339435" cy="1462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63831" indent="-181916" lvl="1">
              <a:lnSpc>
                <a:spcPts val="3905"/>
              </a:lnSpc>
              <a:buFont typeface="Arial"/>
              <a:buChar char="•"/>
            </a:pPr>
            <a:r>
              <a:rPr lang="en-US" b="true" sz="2412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RIGHT JOIN</a:t>
            </a:r>
            <a:r>
              <a:rPr lang="en-US" sz="24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(or RIGHT OUTER JOIN): Returns all records from the right table, and the matched records from the left table.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42125" y="7228180"/>
            <a:ext cx="8347919" cy="15141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78912" indent="-189456" lvl="1">
              <a:lnSpc>
                <a:spcPts val="4067"/>
              </a:lnSpc>
              <a:buFont typeface="Arial"/>
              <a:buChar char="•"/>
            </a:pPr>
            <a:r>
              <a:rPr lang="en-US" b="true" sz="2512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FULL JOIN</a:t>
            </a:r>
            <a:r>
              <a:rPr lang="en-US" sz="2512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(or FULL OUTER JOIN): Returns all records when there is a match in either left or right table.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9758793" y="468809"/>
            <a:ext cx="8339435" cy="9198322"/>
            <a:chOff x="0" y="0"/>
            <a:chExt cx="11119247" cy="12264429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11119231" cy="12264413"/>
            </a:xfrm>
            <a:custGeom>
              <a:avLst/>
              <a:gdLst/>
              <a:ahLst/>
              <a:cxnLst/>
              <a:rect r="r" b="b" t="t" l="l"/>
              <a:pathLst>
                <a:path h="12264413" w="11119231">
                  <a:moveTo>
                    <a:pt x="0" y="0"/>
                  </a:moveTo>
                  <a:lnTo>
                    <a:pt x="11119231" y="0"/>
                  </a:lnTo>
                  <a:lnTo>
                    <a:pt x="11119231" y="12264413"/>
                  </a:lnTo>
                  <a:lnTo>
                    <a:pt x="0" y="1226441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5149" t="0" r="-5149" b="0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596652" y="10721579"/>
            <a:ext cx="17094696" cy="1346895"/>
            <a:chOff x="0" y="0"/>
            <a:chExt cx="22792928" cy="179586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2792944" cy="1795907"/>
            </a:xfrm>
            <a:custGeom>
              <a:avLst/>
              <a:gdLst/>
              <a:ahLst/>
              <a:cxnLst/>
              <a:rect r="r" b="b" t="t" l="l"/>
              <a:pathLst>
                <a:path h="1795907" w="22792944">
                  <a:moveTo>
                    <a:pt x="0" y="34163"/>
                  </a:moveTo>
                  <a:cubicBezTo>
                    <a:pt x="0" y="15240"/>
                    <a:pt x="15240" y="0"/>
                    <a:pt x="34163" y="0"/>
                  </a:cubicBezTo>
                  <a:lnTo>
                    <a:pt x="22758781" y="0"/>
                  </a:lnTo>
                  <a:cubicBezTo>
                    <a:pt x="22777577" y="0"/>
                    <a:pt x="22792944" y="15240"/>
                    <a:pt x="22792944" y="34163"/>
                  </a:cubicBezTo>
                  <a:lnTo>
                    <a:pt x="22792944" y="1761744"/>
                  </a:lnTo>
                  <a:cubicBezTo>
                    <a:pt x="22792944" y="1780540"/>
                    <a:pt x="22777704" y="1795907"/>
                    <a:pt x="22758781" y="1795907"/>
                  </a:cubicBezTo>
                  <a:lnTo>
                    <a:pt x="34163" y="1795907"/>
                  </a:lnTo>
                  <a:cubicBezTo>
                    <a:pt x="15367" y="1795907"/>
                    <a:pt x="0" y="1780667"/>
                    <a:pt x="0" y="1761744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588169" y="10721579"/>
            <a:ext cx="17111662" cy="1346895"/>
            <a:chOff x="0" y="0"/>
            <a:chExt cx="22815550" cy="179586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2815550" cy="1795907"/>
            </a:xfrm>
            <a:custGeom>
              <a:avLst/>
              <a:gdLst/>
              <a:ahLst/>
              <a:cxnLst/>
              <a:rect r="r" b="b" t="t" l="l"/>
              <a:pathLst>
                <a:path h="1795907" w="22815550">
                  <a:moveTo>
                    <a:pt x="0" y="34163"/>
                  </a:moveTo>
                  <a:cubicBezTo>
                    <a:pt x="0" y="15240"/>
                    <a:pt x="15240" y="0"/>
                    <a:pt x="34163" y="0"/>
                  </a:cubicBezTo>
                  <a:lnTo>
                    <a:pt x="22781388" y="0"/>
                  </a:lnTo>
                  <a:cubicBezTo>
                    <a:pt x="22800183" y="0"/>
                    <a:pt x="22815550" y="15240"/>
                    <a:pt x="22815550" y="34163"/>
                  </a:cubicBezTo>
                  <a:lnTo>
                    <a:pt x="22815550" y="1761744"/>
                  </a:lnTo>
                  <a:cubicBezTo>
                    <a:pt x="22815550" y="1780540"/>
                    <a:pt x="22800311" y="1795907"/>
                    <a:pt x="22781388" y="1795907"/>
                  </a:cubicBezTo>
                  <a:lnTo>
                    <a:pt x="34163" y="1795907"/>
                  </a:lnTo>
                  <a:cubicBezTo>
                    <a:pt x="15367" y="1795907"/>
                    <a:pt x="0" y="1780667"/>
                    <a:pt x="0" y="1761744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758578" y="10763696"/>
            <a:ext cx="16770846" cy="1176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25"/>
              </a:lnSpc>
            </a:pPr>
            <a:r>
              <a:rPr lang="en-US" sz="1312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SELECT orders.order_id, customers.customer_nameFROM ordersINNER JOIN customers ON orders.customer_id = customers.customer_id;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913632" y="1267832"/>
            <a:ext cx="14330887" cy="1757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37"/>
              </a:lnSpc>
            </a:pPr>
            <a:r>
              <a:rPr lang="en-US" sz="5562">
                <a:solidFill>
                  <a:srgbClr val="161613"/>
                </a:solidFill>
                <a:latin typeface="Gagalin"/>
                <a:ea typeface="Gagalin"/>
                <a:cs typeface="Gagalin"/>
                <a:sym typeface="Gagalin"/>
              </a:rPr>
              <a:t>Organizing and Summarizing: GROUP BY &amp; ORDER BY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411668" y="4157514"/>
            <a:ext cx="318790" cy="318790"/>
            <a:chOff x="0" y="0"/>
            <a:chExt cx="850503" cy="850503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913632" y="4085927"/>
            <a:ext cx="5283101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GROUP BY: Aggregate Your Data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13632" y="4622750"/>
            <a:ext cx="7053114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-US" sz="2187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GROUP BY</a:t>
            </a: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clause groups rows that have the same values into summary rows, often used with aggregate functions like COUNT, MAX, MIN, SUM, AVG.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913632" y="6841926"/>
            <a:ext cx="7053114" cy="1785938"/>
            <a:chOff x="0" y="0"/>
            <a:chExt cx="9404152" cy="23812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404097" cy="2381250"/>
            </a:xfrm>
            <a:custGeom>
              <a:avLst/>
              <a:gdLst/>
              <a:ahLst/>
              <a:cxnLst/>
              <a:rect r="r" b="b" t="t" l="l"/>
              <a:pathLst>
                <a:path h="2381250" w="940409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347454" y="0"/>
                  </a:lnTo>
                  <a:cubicBezTo>
                    <a:pt x="9378823" y="0"/>
                    <a:pt x="9404097" y="25400"/>
                    <a:pt x="9404097" y="56642"/>
                  </a:cubicBezTo>
                  <a:lnTo>
                    <a:pt x="9404097" y="2324608"/>
                  </a:lnTo>
                  <a:cubicBezTo>
                    <a:pt x="9404097" y="2355977"/>
                    <a:pt x="9378697" y="2381250"/>
                    <a:pt x="9347454" y="2381250"/>
                  </a:cubicBezTo>
                  <a:lnTo>
                    <a:pt x="56642" y="2381250"/>
                  </a:lnTo>
                  <a:cubicBezTo>
                    <a:pt x="25400" y="2381250"/>
                    <a:pt x="0" y="2355850"/>
                    <a:pt x="0" y="2324608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899494" y="6841926"/>
            <a:ext cx="7081391" cy="1785938"/>
            <a:chOff x="0" y="0"/>
            <a:chExt cx="9441855" cy="238125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441815" cy="2381250"/>
            </a:xfrm>
            <a:custGeom>
              <a:avLst/>
              <a:gdLst/>
              <a:ahLst/>
              <a:cxnLst/>
              <a:rect r="r" b="b" t="t" l="l"/>
              <a:pathLst>
                <a:path h="2381250" w="944181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385173" y="0"/>
                  </a:lnTo>
                  <a:cubicBezTo>
                    <a:pt x="9416542" y="0"/>
                    <a:pt x="9441815" y="25400"/>
                    <a:pt x="9441815" y="56642"/>
                  </a:cubicBezTo>
                  <a:lnTo>
                    <a:pt x="9441815" y="2324608"/>
                  </a:lnTo>
                  <a:cubicBezTo>
                    <a:pt x="9441815" y="2355977"/>
                    <a:pt x="9416415" y="2381250"/>
                    <a:pt x="9385173" y="2381250"/>
                  </a:cubicBezTo>
                  <a:lnTo>
                    <a:pt x="56642" y="2381250"/>
                  </a:lnTo>
                  <a:cubicBezTo>
                    <a:pt x="25400" y="2381250"/>
                    <a:pt x="0" y="2355850"/>
                    <a:pt x="0" y="2324608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2183011" y="6921104"/>
            <a:ext cx="6514356" cy="149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SELECT country, COUNT(customer_id)FROM customersGROUP BY country;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242500" y="4085927"/>
            <a:ext cx="464016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ORDER BY: Sort Your Results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42500" y="4622750"/>
            <a:ext cx="7053262" cy="99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</a:t>
            </a:r>
            <a:r>
              <a:rPr lang="en-US" sz="2187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ORDER BY</a:t>
            </a: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keyword is used to sort the result-set in ascending (</a:t>
            </a:r>
            <a:r>
              <a:rPr lang="en-US" sz="2187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ASC</a:t>
            </a: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) or descending (</a:t>
            </a:r>
            <a:r>
              <a:rPr lang="en-US" sz="2187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DESC</a:t>
            </a: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) order.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242500" y="5934670"/>
            <a:ext cx="7053262" cy="1785938"/>
            <a:chOff x="0" y="0"/>
            <a:chExt cx="9404350" cy="238125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404350" cy="2381250"/>
            </a:xfrm>
            <a:custGeom>
              <a:avLst/>
              <a:gdLst/>
              <a:ahLst/>
              <a:cxnLst/>
              <a:rect r="r" b="b" t="t" l="l"/>
              <a:pathLst>
                <a:path h="2381250" w="9404350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347708" y="0"/>
                  </a:lnTo>
                  <a:cubicBezTo>
                    <a:pt x="9379076" y="0"/>
                    <a:pt x="9404350" y="25400"/>
                    <a:pt x="9404350" y="56642"/>
                  </a:cubicBezTo>
                  <a:lnTo>
                    <a:pt x="9404350" y="2324608"/>
                  </a:lnTo>
                  <a:cubicBezTo>
                    <a:pt x="9404350" y="2355977"/>
                    <a:pt x="9378950" y="2381250"/>
                    <a:pt x="9347708" y="2381250"/>
                  </a:cubicBezTo>
                  <a:lnTo>
                    <a:pt x="56642" y="2381250"/>
                  </a:lnTo>
                  <a:cubicBezTo>
                    <a:pt x="25400" y="2381250"/>
                    <a:pt x="0" y="2355850"/>
                    <a:pt x="0" y="2324608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0228361" y="5934670"/>
            <a:ext cx="7081540" cy="1785938"/>
            <a:chOff x="0" y="0"/>
            <a:chExt cx="9442053" cy="23812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441942" cy="2381250"/>
            </a:xfrm>
            <a:custGeom>
              <a:avLst/>
              <a:gdLst/>
              <a:ahLst/>
              <a:cxnLst/>
              <a:rect r="r" b="b" t="t" l="l"/>
              <a:pathLst>
                <a:path h="2381250" w="944194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385300" y="0"/>
                  </a:lnTo>
                  <a:cubicBezTo>
                    <a:pt x="9416669" y="0"/>
                    <a:pt x="9441942" y="25400"/>
                    <a:pt x="9441942" y="56642"/>
                  </a:cubicBezTo>
                  <a:lnTo>
                    <a:pt x="9441942" y="2324608"/>
                  </a:lnTo>
                  <a:cubicBezTo>
                    <a:pt x="9441942" y="2355977"/>
                    <a:pt x="9416542" y="2381250"/>
                    <a:pt x="9385300" y="2381250"/>
                  </a:cubicBezTo>
                  <a:lnTo>
                    <a:pt x="56642" y="2381250"/>
                  </a:lnTo>
                  <a:cubicBezTo>
                    <a:pt x="25400" y="2381250"/>
                    <a:pt x="0" y="2355850"/>
                    <a:pt x="0" y="2324608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0511879" y="6013846"/>
            <a:ext cx="6514505" cy="149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SELECT product_name, priceFROM productsORDER BY price DESC;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9777119" y="4157514"/>
            <a:ext cx="318790" cy="318790"/>
            <a:chOff x="0" y="0"/>
            <a:chExt cx="850503" cy="850503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50392" cy="850519"/>
            </a:xfrm>
            <a:custGeom>
              <a:avLst/>
              <a:gdLst/>
              <a:ahLst/>
              <a:cxnLst/>
              <a:rect r="r" b="b" t="t" l="l"/>
              <a:pathLst>
                <a:path h="850519" w="850392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793750" y="0"/>
                  </a:lnTo>
                  <a:cubicBezTo>
                    <a:pt x="825119" y="0"/>
                    <a:pt x="850392" y="25400"/>
                    <a:pt x="850392" y="56642"/>
                  </a:cubicBezTo>
                  <a:lnTo>
                    <a:pt x="850392" y="793750"/>
                  </a:lnTo>
                  <a:cubicBezTo>
                    <a:pt x="850392" y="825119"/>
                    <a:pt x="824992" y="850392"/>
                    <a:pt x="793750" y="850392"/>
                  </a:cubicBezTo>
                  <a:lnTo>
                    <a:pt x="56642" y="850392"/>
                  </a:lnTo>
                  <a:cubicBezTo>
                    <a:pt x="25400" y="850519"/>
                    <a:pt x="0" y="825119"/>
                    <a:pt x="0" y="793750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1033314"/>
            <a:ext cx="14394210" cy="881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61613"/>
                </a:solidFill>
                <a:latin typeface="Gagalin"/>
                <a:ea typeface="Gagalin"/>
                <a:cs typeface="Gagalin"/>
                <a:sym typeface="Gagalin"/>
              </a:rPr>
              <a:t>Data Manipulation: INSERT, UPDATE, DELETE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2600176"/>
            <a:ext cx="16303526" cy="539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These commands allow you to modify the data within your database tables.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2238" y="3458467"/>
            <a:ext cx="708720" cy="708720"/>
            <a:chOff x="0" y="0"/>
            <a:chExt cx="944960" cy="944960"/>
          </a:xfrm>
        </p:grpSpPr>
        <p:sp>
          <p:nvSpPr>
            <p:cNvPr name="Freeform 9" id="9" descr="preencoded.png"/>
            <p:cNvSpPr/>
            <p:nvPr/>
          </p:nvSpPr>
          <p:spPr>
            <a:xfrm flipH="false" flipV="false" rot="0">
              <a:off x="0" y="0"/>
              <a:ext cx="945007" cy="945007"/>
            </a:xfrm>
            <a:custGeom>
              <a:avLst/>
              <a:gdLst/>
              <a:ahLst/>
              <a:cxnLst/>
              <a:rect r="r" b="b" t="t" l="l"/>
              <a:pathLst>
                <a:path h="945007" w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4" b="4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992238" y="4512023"/>
            <a:ext cx="3698081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INSERT: Add New Data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92238" y="5048845"/>
            <a:ext cx="5198269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Used to add new rows of data into a table. You must specify the table and the values for each column.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92238" y="6814394"/>
            <a:ext cx="5198269" cy="1785938"/>
            <a:chOff x="0" y="0"/>
            <a:chExt cx="6931025" cy="238125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931025" cy="2381250"/>
            </a:xfrm>
            <a:custGeom>
              <a:avLst/>
              <a:gdLst/>
              <a:ahLst/>
              <a:cxnLst/>
              <a:rect r="r" b="b" t="t" l="l"/>
              <a:pathLst>
                <a:path h="2381250" w="693102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874383" y="0"/>
                  </a:lnTo>
                  <a:cubicBezTo>
                    <a:pt x="6905751" y="0"/>
                    <a:pt x="6931025" y="25400"/>
                    <a:pt x="6931025" y="56642"/>
                  </a:cubicBezTo>
                  <a:lnTo>
                    <a:pt x="6931025" y="2324608"/>
                  </a:lnTo>
                  <a:cubicBezTo>
                    <a:pt x="6931025" y="2355977"/>
                    <a:pt x="6905625" y="2381250"/>
                    <a:pt x="6874383" y="2381250"/>
                  </a:cubicBezTo>
                  <a:lnTo>
                    <a:pt x="56642" y="2381250"/>
                  </a:lnTo>
                  <a:cubicBezTo>
                    <a:pt x="25400" y="2381250"/>
                    <a:pt x="0" y="2355850"/>
                    <a:pt x="0" y="2324608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78099" y="6814394"/>
            <a:ext cx="5226546" cy="1785938"/>
            <a:chOff x="0" y="0"/>
            <a:chExt cx="6968728" cy="23812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68617" cy="2381250"/>
            </a:xfrm>
            <a:custGeom>
              <a:avLst/>
              <a:gdLst/>
              <a:ahLst/>
              <a:cxnLst/>
              <a:rect r="r" b="b" t="t" l="l"/>
              <a:pathLst>
                <a:path h="2381250" w="696861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911975" y="0"/>
                  </a:lnTo>
                  <a:cubicBezTo>
                    <a:pt x="6943344" y="0"/>
                    <a:pt x="6968617" y="25400"/>
                    <a:pt x="6968617" y="56642"/>
                  </a:cubicBezTo>
                  <a:lnTo>
                    <a:pt x="6968617" y="2324608"/>
                  </a:lnTo>
                  <a:cubicBezTo>
                    <a:pt x="6968617" y="2355977"/>
                    <a:pt x="6943217" y="2381250"/>
                    <a:pt x="6911975" y="2381250"/>
                  </a:cubicBezTo>
                  <a:lnTo>
                    <a:pt x="56642" y="2381250"/>
                  </a:lnTo>
                  <a:cubicBezTo>
                    <a:pt x="25400" y="2381250"/>
                    <a:pt x="0" y="2355850"/>
                    <a:pt x="0" y="2324608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261616" y="6893570"/>
            <a:ext cx="4659511" cy="149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INSERT INTO customers (customer_name, city)VALUES ('Alice Smith', 'London');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6544866" y="3458467"/>
            <a:ext cx="708720" cy="708720"/>
            <a:chOff x="0" y="0"/>
            <a:chExt cx="944960" cy="944960"/>
          </a:xfrm>
        </p:grpSpPr>
        <p:sp>
          <p:nvSpPr>
            <p:cNvPr name="Freeform 18" id="18" descr="preencoded.png"/>
            <p:cNvSpPr/>
            <p:nvPr/>
          </p:nvSpPr>
          <p:spPr>
            <a:xfrm flipH="false" flipV="false" rot="0">
              <a:off x="0" y="0"/>
              <a:ext cx="945007" cy="945007"/>
            </a:xfrm>
            <a:custGeom>
              <a:avLst/>
              <a:gdLst/>
              <a:ahLst/>
              <a:cxnLst/>
              <a:rect r="r" b="b" t="t" l="l"/>
              <a:pathLst>
                <a:path h="945007" w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4" b="4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6544866" y="4512023"/>
            <a:ext cx="4866531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UPDATE: Modify Existing Data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544866" y="5048845"/>
            <a:ext cx="5198269" cy="1900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Used to change existing data in one or more rows of a table. Always use a WHERE clause to avoid updating all rows.</a:t>
            </a:r>
          </a:p>
        </p:txBody>
      </p:sp>
      <p:grpSp>
        <p:nvGrpSpPr>
          <p:cNvPr name="Group 21" id="21"/>
          <p:cNvGrpSpPr/>
          <p:nvPr/>
        </p:nvGrpSpPr>
        <p:grpSpPr>
          <a:xfrm rot="0">
            <a:off x="6544866" y="7268021"/>
            <a:ext cx="5198269" cy="1785938"/>
            <a:chOff x="0" y="0"/>
            <a:chExt cx="6931025" cy="238125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931025" cy="2381250"/>
            </a:xfrm>
            <a:custGeom>
              <a:avLst/>
              <a:gdLst/>
              <a:ahLst/>
              <a:cxnLst/>
              <a:rect r="r" b="b" t="t" l="l"/>
              <a:pathLst>
                <a:path h="2381250" w="693102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874383" y="0"/>
                  </a:lnTo>
                  <a:cubicBezTo>
                    <a:pt x="6905751" y="0"/>
                    <a:pt x="6931025" y="25400"/>
                    <a:pt x="6931025" y="56642"/>
                  </a:cubicBezTo>
                  <a:lnTo>
                    <a:pt x="6931025" y="2324608"/>
                  </a:lnTo>
                  <a:cubicBezTo>
                    <a:pt x="6931025" y="2355977"/>
                    <a:pt x="6905625" y="2381250"/>
                    <a:pt x="6874383" y="2381250"/>
                  </a:cubicBezTo>
                  <a:lnTo>
                    <a:pt x="56642" y="2381250"/>
                  </a:lnTo>
                  <a:cubicBezTo>
                    <a:pt x="25400" y="2381250"/>
                    <a:pt x="0" y="2355850"/>
                    <a:pt x="0" y="2324608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6530727" y="7268021"/>
            <a:ext cx="5226546" cy="1785938"/>
            <a:chOff x="0" y="0"/>
            <a:chExt cx="6968728" cy="238125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968617" cy="2381250"/>
            </a:xfrm>
            <a:custGeom>
              <a:avLst/>
              <a:gdLst/>
              <a:ahLst/>
              <a:cxnLst/>
              <a:rect r="r" b="b" t="t" l="l"/>
              <a:pathLst>
                <a:path h="2381250" w="696861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911975" y="0"/>
                  </a:lnTo>
                  <a:cubicBezTo>
                    <a:pt x="6943344" y="0"/>
                    <a:pt x="6968617" y="25400"/>
                    <a:pt x="6968617" y="56642"/>
                  </a:cubicBezTo>
                  <a:lnTo>
                    <a:pt x="6968617" y="2324608"/>
                  </a:lnTo>
                  <a:cubicBezTo>
                    <a:pt x="6968617" y="2355977"/>
                    <a:pt x="6943217" y="2381250"/>
                    <a:pt x="6911975" y="2381250"/>
                  </a:cubicBezTo>
                  <a:lnTo>
                    <a:pt x="56642" y="2381250"/>
                  </a:lnTo>
                  <a:cubicBezTo>
                    <a:pt x="25400" y="2381250"/>
                    <a:pt x="0" y="2355850"/>
                    <a:pt x="0" y="2324608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6814245" y="7347197"/>
            <a:ext cx="4659511" cy="1494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UPDATE productsSET price = 25.00WHERE product_id = 101;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12097494" y="3458467"/>
            <a:ext cx="708720" cy="708720"/>
            <a:chOff x="0" y="0"/>
            <a:chExt cx="944960" cy="944960"/>
          </a:xfrm>
        </p:grpSpPr>
        <p:sp>
          <p:nvSpPr>
            <p:cNvPr name="Freeform 27" id="27" descr="preencoded.png"/>
            <p:cNvSpPr/>
            <p:nvPr/>
          </p:nvSpPr>
          <p:spPr>
            <a:xfrm flipH="false" flipV="false" rot="0">
              <a:off x="0" y="0"/>
              <a:ext cx="945007" cy="945007"/>
            </a:xfrm>
            <a:custGeom>
              <a:avLst/>
              <a:gdLst/>
              <a:ahLst/>
              <a:cxnLst/>
              <a:rect r="r" b="b" t="t" l="l"/>
              <a:pathLst>
                <a:path h="945007" w="945007">
                  <a:moveTo>
                    <a:pt x="0" y="0"/>
                  </a:moveTo>
                  <a:lnTo>
                    <a:pt x="945007" y="0"/>
                  </a:lnTo>
                  <a:lnTo>
                    <a:pt x="945007" y="945007"/>
                  </a:lnTo>
                  <a:lnTo>
                    <a:pt x="0" y="94500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4" b="4"/>
              </a:stretch>
            </a:blipFill>
          </p:spPr>
        </p:sp>
      </p:grpSp>
      <p:sp>
        <p:nvSpPr>
          <p:cNvPr name="TextBox 28" id="28"/>
          <p:cNvSpPr txBox="true"/>
          <p:nvPr/>
        </p:nvSpPr>
        <p:spPr>
          <a:xfrm rot="0">
            <a:off x="12097494" y="4512023"/>
            <a:ext cx="3605510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DELETE: Remove Data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097494" y="5048845"/>
            <a:ext cx="5198269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Used to remove one or more rows from a table. Be cautious; DELETE permanently removes data.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12097494" y="6814394"/>
            <a:ext cx="5198269" cy="1332310"/>
            <a:chOff x="0" y="0"/>
            <a:chExt cx="6931025" cy="1776413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6931025" cy="1776349"/>
            </a:xfrm>
            <a:custGeom>
              <a:avLst/>
              <a:gdLst/>
              <a:ahLst/>
              <a:cxnLst/>
              <a:rect r="r" b="b" t="t" l="l"/>
              <a:pathLst>
                <a:path h="1776349" w="6931025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874383" y="0"/>
                  </a:lnTo>
                  <a:cubicBezTo>
                    <a:pt x="6905751" y="0"/>
                    <a:pt x="6931025" y="25400"/>
                    <a:pt x="6931025" y="56642"/>
                  </a:cubicBezTo>
                  <a:lnTo>
                    <a:pt x="6931025" y="1719707"/>
                  </a:lnTo>
                  <a:cubicBezTo>
                    <a:pt x="6931025" y="1751076"/>
                    <a:pt x="6905625" y="1776349"/>
                    <a:pt x="6874383" y="1776349"/>
                  </a:cubicBezTo>
                  <a:lnTo>
                    <a:pt x="56642" y="1776349"/>
                  </a:lnTo>
                  <a:cubicBezTo>
                    <a:pt x="25273" y="1776349"/>
                    <a:pt x="0" y="1750949"/>
                    <a:pt x="0" y="1719707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12083355" y="6814394"/>
            <a:ext cx="5226546" cy="1332310"/>
            <a:chOff x="0" y="0"/>
            <a:chExt cx="6968728" cy="1776413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6968617" cy="1776349"/>
            </a:xfrm>
            <a:custGeom>
              <a:avLst/>
              <a:gdLst/>
              <a:ahLst/>
              <a:cxnLst/>
              <a:rect r="r" b="b" t="t" l="l"/>
              <a:pathLst>
                <a:path h="1776349" w="6968617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6911975" y="0"/>
                  </a:lnTo>
                  <a:cubicBezTo>
                    <a:pt x="6943344" y="0"/>
                    <a:pt x="6968617" y="25400"/>
                    <a:pt x="6968617" y="56642"/>
                  </a:cubicBezTo>
                  <a:lnTo>
                    <a:pt x="6968617" y="1719707"/>
                  </a:lnTo>
                  <a:cubicBezTo>
                    <a:pt x="6968617" y="1751076"/>
                    <a:pt x="6943217" y="1776349"/>
                    <a:pt x="6911975" y="1776349"/>
                  </a:cubicBezTo>
                  <a:lnTo>
                    <a:pt x="56642" y="1776349"/>
                  </a:lnTo>
                  <a:cubicBezTo>
                    <a:pt x="25273" y="1776349"/>
                    <a:pt x="0" y="1750949"/>
                    <a:pt x="0" y="1719707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12366872" y="6893570"/>
            <a:ext cx="4659511" cy="10406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DELETE FROM employeesWHERE employee_id = 205;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2664172"/>
            <a:ext cx="12940605" cy="881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61613"/>
                </a:solidFill>
                <a:latin typeface="Gagalin"/>
                <a:ea typeface="Gagalin"/>
                <a:cs typeface="Gagalin"/>
                <a:sym typeface="Gagalin"/>
              </a:rPr>
              <a:t>Ensuring Data Integrity: Keys &amp; Indexes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92238" y="4542384"/>
            <a:ext cx="5245447" cy="152400"/>
            <a:chOff x="0" y="0"/>
            <a:chExt cx="6993930" cy="2032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994017" cy="203327"/>
            </a:xfrm>
            <a:custGeom>
              <a:avLst/>
              <a:gdLst/>
              <a:ahLst/>
              <a:cxnLst/>
              <a:rect r="r" b="b" t="t" l="l"/>
              <a:pathLst>
                <a:path h="203327" w="6994017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937248" y="0"/>
                  </a:lnTo>
                  <a:cubicBezTo>
                    <a:pt x="6968617" y="0"/>
                    <a:pt x="6994017" y="25400"/>
                    <a:pt x="6994017" y="56769"/>
                  </a:cubicBezTo>
                  <a:lnTo>
                    <a:pt x="6994017" y="146558"/>
                  </a:lnTo>
                  <a:cubicBezTo>
                    <a:pt x="6994017" y="177927"/>
                    <a:pt x="6968617" y="203327"/>
                    <a:pt x="6937248" y="203327"/>
                  </a:cubicBezTo>
                  <a:lnTo>
                    <a:pt x="56769" y="203327"/>
                  </a:lnTo>
                  <a:cubicBezTo>
                    <a:pt x="25400" y="203200"/>
                    <a:pt x="0" y="177800"/>
                    <a:pt x="0" y="146431"/>
                  </a:cubicBezTo>
                  <a:close/>
                </a:path>
              </a:pathLst>
            </a:custGeom>
            <a:solidFill>
              <a:srgbClr val="28282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3189610" y="4155281"/>
            <a:ext cx="850552" cy="850553"/>
            <a:chOff x="0" y="0"/>
            <a:chExt cx="1134070" cy="113407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28282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3444701" y="4367956"/>
            <a:ext cx="340221" cy="425203"/>
            <a:chOff x="0" y="0"/>
            <a:chExt cx="453628" cy="566937"/>
          </a:xfrm>
        </p:grpSpPr>
        <p:sp>
          <p:nvSpPr>
            <p:cNvPr name="Freeform 12" id="12" descr="preencoded.png"/>
            <p:cNvSpPr/>
            <p:nvPr/>
          </p:nvSpPr>
          <p:spPr>
            <a:xfrm flipH="false" flipV="false" rot="0">
              <a:off x="0" y="0"/>
              <a:ext cx="453644" cy="566928"/>
            </a:xfrm>
            <a:custGeom>
              <a:avLst/>
              <a:gdLst/>
              <a:ahLst/>
              <a:cxnLst/>
              <a:rect r="r" b="b" t="t" l="l"/>
              <a:pathLst>
                <a:path h="566928" w="453644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8" r="3" b="-10"/>
              </a:stretch>
            </a:blip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13855" y="5279677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PRIMARY KEY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13855" y="5816501"/>
            <a:ext cx="4602212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 unique identifier for each record in a table, ensuring no duplicate rows and quick data retrieval.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6521202" y="4542384"/>
            <a:ext cx="5245447" cy="152400"/>
            <a:chOff x="0" y="0"/>
            <a:chExt cx="6993930" cy="2032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994017" cy="203327"/>
            </a:xfrm>
            <a:custGeom>
              <a:avLst/>
              <a:gdLst/>
              <a:ahLst/>
              <a:cxnLst/>
              <a:rect r="r" b="b" t="t" l="l"/>
              <a:pathLst>
                <a:path h="203327" w="6994017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937248" y="0"/>
                  </a:lnTo>
                  <a:cubicBezTo>
                    <a:pt x="6968617" y="0"/>
                    <a:pt x="6994017" y="25400"/>
                    <a:pt x="6994017" y="56769"/>
                  </a:cubicBezTo>
                  <a:lnTo>
                    <a:pt x="6994017" y="146558"/>
                  </a:lnTo>
                  <a:cubicBezTo>
                    <a:pt x="6994017" y="177927"/>
                    <a:pt x="6968617" y="203327"/>
                    <a:pt x="6937248" y="203327"/>
                  </a:cubicBezTo>
                  <a:lnTo>
                    <a:pt x="56769" y="203327"/>
                  </a:lnTo>
                  <a:cubicBezTo>
                    <a:pt x="25400" y="203200"/>
                    <a:pt x="0" y="177800"/>
                    <a:pt x="0" y="146431"/>
                  </a:cubicBezTo>
                  <a:close/>
                </a:path>
              </a:pathLst>
            </a:custGeom>
            <a:solidFill>
              <a:srgbClr val="28282F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8718575" y="4155281"/>
            <a:ext cx="850552" cy="850553"/>
            <a:chOff x="0" y="0"/>
            <a:chExt cx="1134070" cy="113407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28282F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8973666" y="4367956"/>
            <a:ext cx="340221" cy="425203"/>
            <a:chOff x="0" y="0"/>
            <a:chExt cx="453628" cy="566937"/>
          </a:xfrm>
        </p:grpSpPr>
        <p:sp>
          <p:nvSpPr>
            <p:cNvPr name="Freeform 20" id="20" descr="preencoded.png"/>
            <p:cNvSpPr/>
            <p:nvPr/>
          </p:nvSpPr>
          <p:spPr>
            <a:xfrm flipH="false" flipV="false" rot="0">
              <a:off x="0" y="0"/>
              <a:ext cx="453644" cy="566928"/>
            </a:xfrm>
            <a:custGeom>
              <a:avLst/>
              <a:gdLst/>
              <a:ahLst/>
              <a:cxnLst/>
              <a:rect r="r" b="b" t="t" l="l"/>
              <a:pathLst>
                <a:path h="566928" w="453644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-8" r="3" b="-10"/>
              </a:stretch>
            </a:blip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6842820" y="5279677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FOREIGN KEY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842820" y="5816501"/>
            <a:ext cx="4602212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 field in one table that refers to the PRIMARY KEY in another table, establishing relationships.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2050166" y="4542384"/>
            <a:ext cx="5245447" cy="152400"/>
            <a:chOff x="0" y="0"/>
            <a:chExt cx="6993930" cy="2032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994017" cy="203327"/>
            </a:xfrm>
            <a:custGeom>
              <a:avLst/>
              <a:gdLst/>
              <a:ahLst/>
              <a:cxnLst/>
              <a:rect r="r" b="b" t="t" l="l"/>
              <a:pathLst>
                <a:path h="203327" w="6994017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6937248" y="0"/>
                  </a:lnTo>
                  <a:cubicBezTo>
                    <a:pt x="6968617" y="0"/>
                    <a:pt x="6994017" y="25400"/>
                    <a:pt x="6994017" y="56769"/>
                  </a:cubicBezTo>
                  <a:lnTo>
                    <a:pt x="6994017" y="146558"/>
                  </a:lnTo>
                  <a:cubicBezTo>
                    <a:pt x="6994017" y="177927"/>
                    <a:pt x="6968617" y="203327"/>
                    <a:pt x="6937248" y="203327"/>
                  </a:cubicBezTo>
                  <a:lnTo>
                    <a:pt x="56769" y="203327"/>
                  </a:lnTo>
                  <a:cubicBezTo>
                    <a:pt x="25400" y="203200"/>
                    <a:pt x="0" y="177800"/>
                    <a:pt x="0" y="146431"/>
                  </a:cubicBezTo>
                  <a:close/>
                </a:path>
              </a:pathLst>
            </a:custGeom>
            <a:solidFill>
              <a:srgbClr val="28282F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14247540" y="4155281"/>
            <a:ext cx="850553" cy="850553"/>
            <a:chOff x="0" y="0"/>
            <a:chExt cx="1134070" cy="113407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134110" cy="1134110"/>
            </a:xfrm>
            <a:custGeom>
              <a:avLst/>
              <a:gdLst/>
              <a:ahLst/>
              <a:cxnLst/>
              <a:rect r="r" b="b" t="t" l="l"/>
              <a:pathLst>
                <a:path h="1134110" w="1134110">
                  <a:moveTo>
                    <a:pt x="0" y="567055"/>
                  </a:moveTo>
                  <a:cubicBezTo>
                    <a:pt x="0" y="253873"/>
                    <a:pt x="253873" y="0"/>
                    <a:pt x="567055" y="0"/>
                  </a:cubicBezTo>
                  <a:cubicBezTo>
                    <a:pt x="880237" y="0"/>
                    <a:pt x="1134110" y="253873"/>
                    <a:pt x="1134110" y="567055"/>
                  </a:cubicBezTo>
                  <a:cubicBezTo>
                    <a:pt x="1134110" y="880237"/>
                    <a:pt x="880237" y="1134110"/>
                    <a:pt x="567055" y="1134110"/>
                  </a:cubicBezTo>
                  <a:cubicBezTo>
                    <a:pt x="253873" y="1134110"/>
                    <a:pt x="0" y="880237"/>
                    <a:pt x="0" y="567055"/>
                  </a:cubicBezTo>
                  <a:close/>
                </a:path>
              </a:pathLst>
            </a:custGeom>
            <a:solidFill>
              <a:srgbClr val="28282F"/>
            </a:solidFill>
          </p:spPr>
        </p:sp>
      </p:grpSp>
      <p:grpSp>
        <p:nvGrpSpPr>
          <p:cNvPr name="Group 27" id="27"/>
          <p:cNvGrpSpPr/>
          <p:nvPr/>
        </p:nvGrpSpPr>
        <p:grpSpPr>
          <a:xfrm rot="0">
            <a:off x="14502631" y="4367956"/>
            <a:ext cx="340221" cy="425203"/>
            <a:chOff x="0" y="0"/>
            <a:chExt cx="453628" cy="566937"/>
          </a:xfrm>
        </p:grpSpPr>
        <p:sp>
          <p:nvSpPr>
            <p:cNvPr name="Freeform 28" id="28" descr="preencoded.png"/>
            <p:cNvSpPr/>
            <p:nvPr/>
          </p:nvSpPr>
          <p:spPr>
            <a:xfrm flipH="false" flipV="false" rot="0">
              <a:off x="0" y="0"/>
              <a:ext cx="453644" cy="566928"/>
            </a:xfrm>
            <a:custGeom>
              <a:avLst/>
              <a:gdLst/>
              <a:ahLst/>
              <a:cxnLst/>
              <a:rect r="r" b="b" t="t" l="l"/>
              <a:pathLst>
                <a:path h="566928" w="453644">
                  <a:moveTo>
                    <a:pt x="0" y="0"/>
                  </a:moveTo>
                  <a:lnTo>
                    <a:pt x="453644" y="0"/>
                  </a:lnTo>
                  <a:lnTo>
                    <a:pt x="453644" y="566928"/>
                  </a:lnTo>
                  <a:lnTo>
                    <a:pt x="0" y="5669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-8" r="3" b="-10"/>
              </a:stretch>
            </a:blip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2371784" y="5279677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INDEXES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2371784" y="5816501"/>
            <a:ext cx="4602213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Special lookup tables that the database search engine can use to speed up data retrieval.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7" y="1602284"/>
            <a:ext cx="14336017" cy="881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>
                <a:solidFill>
                  <a:srgbClr val="161613"/>
                </a:solidFill>
                <a:latin typeface="Gagalin"/>
                <a:ea typeface="Gagalin"/>
                <a:cs typeface="Gagalin"/>
                <a:sym typeface="Gagalin"/>
              </a:rPr>
              <a:t>Advanced Techniques: Views &amp; Subqueries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92238" y="3093392"/>
            <a:ext cx="8009930" cy="5553075"/>
            <a:chOff x="0" y="0"/>
            <a:chExt cx="10679907" cy="74041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0679937" cy="7404100"/>
            </a:xfrm>
            <a:custGeom>
              <a:avLst/>
              <a:gdLst/>
              <a:ahLst/>
              <a:cxnLst/>
              <a:rect r="r" b="b" t="t" l="l"/>
              <a:pathLst>
                <a:path h="7404100" w="10679937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169" y="0"/>
                  </a:lnTo>
                  <a:cubicBezTo>
                    <a:pt x="10654537" y="0"/>
                    <a:pt x="10679937" y="25400"/>
                    <a:pt x="10679937" y="56769"/>
                  </a:cubicBezTo>
                  <a:lnTo>
                    <a:pt x="10679937" y="7347331"/>
                  </a:lnTo>
                  <a:cubicBezTo>
                    <a:pt x="10679937" y="7378700"/>
                    <a:pt x="10654537" y="7404100"/>
                    <a:pt x="10623169" y="7404100"/>
                  </a:cubicBezTo>
                  <a:lnTo>
                    <a:pt x="56769" y="7404100"/>
                  </a:lnTo>
                  <a:cubicBezTo>
                    <a:pt x="25400" y="7404100"/>
                    <a:pt x="0" y="7378700"/>
                    <a:pt x="0" y="7347331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75755" y="3367385"/>
            <a:ext cx="3544044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VIEWS: Virtual Tables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75755" y="3904209"/>
            <a:ext cx="7442895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 </a:t>
            </a:r>
            <a:r>
              <a:rPr lang="en-US" sz="2187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VIEW</a:t>
            </a: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is a virtual table based on the result-set of an SQL query. It contains rows and columns, just like a real table, but its data is not physically stored.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275755" y="5669756"/>
            <a:ext cx="7442895" cy="2693194"/>
            <a:chOff x="0" y="0"/>
            <a:chExt cx="9923860" cy="359092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923780" cy="3590925"/>
            </a:xfrm>
            <a:custGeom>
              <a:avLst/>
              <a:gdLst/>
              <a:ahLst/>
              <a:cxnLst/>
              <a:rect r="r" b="b" t="t" l="l"/>
              <a:pathLst>
                <a:path h="3590925" w="9923780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867138" y="0"/>
                  </a:lnTo>
                  <a:cubicBezTo>
                    <a:pt x="9898507" y="0"/>
                    <a:pt x="9923780" y="25400"/>
                    <a:pt x="9923780" y="56642"/>
                  </a:cubicBezTo>
                  <a:lnTo>
                    <a:pt x="9923780" y="3534283"/>
                  </a:lnTo>
                  <a:cubicBezTo>
                    <a:pt x="9923780" y="3565652"/>
                    <a:pt x="9898380" y="3590925"/>
                    <a:pt x="9867138" y="3590925"/>
                  </a:cubicBezTo>
                  <a:lnTo>
                    <a:pt x="56642" y="3590925"/>
                  </a:lnTo>
                  <a:cubicBezTo>
                    <a:pt x="25273" y="3590925"/>
                    <a:pt x="0" y="3565525"/>
                    <a:pt x="0" y="3534283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261616" y="5669756"/>
            <a:ext cx="7471173" cy="2693194"/>
            <a:chOff x="0" y="0"/>
            <a:chExt cx="9961563" cy="359092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9961499" cy="3590925"/>
            </a:xfrm>
            <a:custGeom>
              <a:avLst/>
              <a:gdLst/>
              <a:ahLst/>
              <a:cxnLst/>
              <a:rect r="r" b="b" t="t" l="l"/>
              <a:pathLst>
                <a:path h="3590925" w="9961499">
                  <a:moveTo>
                    <a:pt x="0" y="56642"/>
                  </a:moveTo>
                  <a:cubicBezTo>
                    <a:pt x="0" y="25400"/>
                    <a:pt x="25400" y="0"/>
                    <a:pt x="56642" y="0"/>
                  </a:cubicBezTo>
                  <a:lnTo>
                    <a:pt x="9904857" y="0"/>
                  </a:lnTo>
                  <a:cubicBezTo>
                    <a:pt x="9936225" y="0"/>
                    <a:pt x="9961499" y="25400"/>
                    <a:pt x="9961499" y="56642"/>
                  </a:cubicBezTo>
                  <a:lnTo>
                    <a:pt x="9961499" y="3534283"/>
                  </a:lnTo>
                  <a:cubicBezTo>
                    <a:pt x="9961499" y="3565652"/>
                    <a:pt x="9936099" y="3590925"/>
                    <a:pt x="9904857" y="3590925"/>
                  </a:cubicBezTo>
                  <a:lnTo>
                    <a:pt x="56642" y="3590925"/>
                  </a:lnTo>
                  <a:cubicBezTo>
                    <a:pt x="25273" y="3590925"/>
                    <a:pt x="0" y="3565525"/>
                    <a:pt x="0" y="3534283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545134" y="5748932"/>
            <a:ext cx="6904136" cy="2401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CREATE VIEW customer_orders ASSELECT c.customer_name, o.order_idFROM customers c JOIN orders o ON c.customer_id = o.customer_id;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285685" y="3093392"/>
            <a:ext cx="8010079" cy="5553075"/>
            <a:chOff x="0" y="0"/>
            <a:chExt cx="10680105" cy="74041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0680192" cy="7404100"/>
            </a:xfrm>
            <a:custGeom>
              <a:avLst/>
              <a:gdLst/>
              <a:ahLst/>
              <a:cxnLst/>
              <a:rect r="r" b="b" t="t" l="l"/>
              <a:pathLst>
                <a:path h="7404100" w="10680192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10623423" y="0"/>
                  </a:lnTo>
                  <a:cubicBezTo>
                    <a:pt x="10654792" y="0"/>
                    <a:pt x="10680192" y="25400"/>
                    <a:pt x="10680192" y="56769"/>
                  </a:cubicBezTo>
                  <a:lnTo>
                    <a:pt x="10680192" y="7347331"/>
                  </a:lnTo>
                  <a:cubicBezTo>
                    <a:pt x="10680192" y="7378700"/>
                    <a:pt x="10654792" y="7404100"/>
                    <a:pt x="10623423" y="7404100"/>
                  </a:cubicBezTo>
                  <a:lnTo>
                    <a:pt x="56769" y="7404100"/>
                  </a:lnTo>
                  <a:cubicBezTo>
                    <a:pt x="25400" y="7404100"/>
                    <a:pt x="0" y="7378700"/>
                    <a:pt x="0" y="7347331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9569202" y="3367385"/>
            <a:ext cx="4839592" cy="4524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SUBQUERIES: Nested Queries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569202" y="3904209"/>
            <a:ext cx="7443044" cy="144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 </a:t>
            </a:r>
            <a:r>
              <a:rPr lang="en-US" sz="2187" b="true">
                <a:solidFill>
                  <a:srgbClr val="161613"/>
                </a:solidFill>
                <a:latin typeface="Inter Bold"/>
                <a:ea typeface="Inter Bold"/>
                <a:cs typeface="Inter Bold"/>
                <a:sym typeface="Inter Bold"/>
              </a:rPr>
              <a:t>SUBQUERY</a:t>
            </a:r>
            <a:r>
              <a:rPr lang="en-US" sz="2187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(or inner query) is a query nested inside another SQL query. It is executed first, and its result is used by the outer query.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9569202" y="5669756"/>
            <a:ext cx="7443044" cy="2239565"/>
            <a:chOff x="0" y="0"/>
            <a:chExt cx="9924058" cy="298608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9924161" cy="2986151"/>
            </a:xfrm>
            <a:custGeom>
              <a:avLst/>
              <a:gdLst/>
              <a:ahLst/>
              <a:cxnLst/>
              <a:rect r="r" b="b" t="t" l="l"/>
              <a:pathLst>
                <a:path h="2986151" w="9924161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9867392" y="0"/>
                  </a:lnTo>
                  <a:cubicBezTo>
                    <a:pt x="9898761" y="0"/>
                    <a:pt x="9924161" y="25400"/>
                    <a:pt x="9924161" y="56769"/>
                  </a:cubicBezTo>
                  <a:lnTo>
                    <a:pt x="9924161" y="2929382"/>
                  </a:lnTo>
                  <a:cubicBezTo>
                    <a:pt x="9924161" y="2960751"/>
                    <a:pt x="9898761" y="2986151"/>
                    <a:pt x="9867392" y="2986151"/>
                  </a:cubicBezTo>
                  <a:lnTo>
                    <a:pt x="56769" y="2986151"/>
                  </a:lnTo>
                  <a:cubicBezTo>
                    <a:pt x="25400" y="2986151"/>
                    <a:pt x="0" y="2960751"/>
                    <a:pt x="0" y="2929382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grpSp>
        <p:nvGrpSpPr>
          <p:cNvPr name="Group 22" id="22"/>
          <p:cNvGrpSpPr/>
          <p:nvPr/>
        </p:nvGrpSpPr>
        <p:grpSpPr>
          <a:xfrm rot="0">
            <a:off x="9555064" y="5669756"/>
            <a:ext cx="7471321" cy="2239565"/>
            <a:chOff x="0" y="0"/>
            <a:chExt cx="9961762" cy="298608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961880" cy="2986151"/>
            </a:xfrm>
            <a:custGeom>
              <a:avLst/>
              <a:gdLst/>
              <a:ahLst/>
              <a:cxnLst/>
              <a:rect r="r" b="b" t="t" l="l"/>
              <a:pathLst>
                <a:path h="2986151" w="9961880">
                  <a:moveTo>
                    <a:pt x="0" y="56769"/>
                  </a:moveTo>
                  <a:cubicBezTo>
                    <a:pt x="0" y="25400"/>
                    <a:pt x="25400" y="0"/>
                    <a:pt x="56769" y="0"/>
                  </a:cubicBezTo>
                  <a:lnTo>
                    <a:pt x="9905111" y="0"/>
                  </a:lnTo>
                  <a:cubicBezTo>
                    <a:pt x="9936480" y="0"/>
                    <a:pt x="9961880" y="25400"/>
                    <a:pt x="9961880" y="56769"/>
                  </a:cubicBezTo>
                  <a:lnTo>
                    <a:pt x="9961880" y="2929382"/>
                  </a:lnTo>
                  <a:cubicBezTo>
                    <a:pt x="9961880" y="2960751"/>
                    <a:pt x="9936480" y="2986151"/>
                    <a:pt x="9905111" y="2986151"/>
                  </a:cubicBezTo>
                  <a:lnTo>
                    <a:pt x="56769" y="2986151"/>
                  </a:lnTo>
                  <a:cubicBezTo>
                    <a:pt x="25400" y="2986151"/>
                    <a:pt x="0" y="2960751"/>
                    <a:pt x="0" y="2929382"/>
                  </a:cubicBezTo>
                  <a:close/>
                </a:path>
              </a:pathLst>
            </a:custGeom>
            <a:solidFill>
              <a:srgbClr val="ECEBE8"/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9838581" y="5748932"/>
            <a:ext cx="6904285" cy="1947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161613"/>
                </a:solidFill>
                <a:latin typeface="Consolas"/>
                <a:ea typeface="Consolas"/>
                <a:cs typeface="Consolas"/>
                <a:sym typeface="Consolas"/>
              </a:rPr>
              <a:t>SELECT employee_nameFROM employeesWHERE salary &gt; (SELECT AVG(salary) FROM employees);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93828" y="574050"/>
            <a:ext cx="17193809" cy="9138900"/>
            <a:chOff x="0" y="0"/>
            <a:chExt cx="22658983" cy="12043765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2658960" cy="12043827"/>
            </a:xfrm>
            <a:custGeom>
              <a:avLst/>
              <a:gdLst/>
              <a:ahLst/>
              <a:cxnLst/>
              <a:rect r="r" b="b" t="t" l="l"/>
              <a:pathLst>
                <a:path h="12043827" w="22658960">
                  <a:moveTo>
                    <a:pt x="0" y="0"/>
                  </a:moveTo>
                  <a:lnTo>
                    <a:pt x="22658960" y="0"/>
                  </a:lnTo>
                  <a:lnTo>
                    <a:pt x="22658960" y="12043827"/>
                  </a:lnTo>
                  <a:lnTo>
                    <a:pt x="0" y="1204382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-385" t="0" r="-385" b="0"/>
              </a:stretch>
            </a:blip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E6E2D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9F8F5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991344" y="778966"/>
            <a:ext cx="16305311" cy="8740378"/>
            <a:chOff x="0" y="0"/>
            <a:chExt cx="21740415" cy="11653837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21740368" cy="11653774"/>
            </a:xfrm>
            <a:custGeom>
              <a:avLst/>
              <a:gdLst/>
              <a:ahLst/>
              <a:cxnLst/>
              <a:rect r="r" b="b" t="t" l="l"/>
              <a:pathLst>
                <a:path h="11653774" w="21740368">
                  <a:moveTo>
                    <a:pt x="0" y="0"/>
                  </a:moveTo>
                  <a:lnTo>
                    <a:pt x="21740368" y="0"/>
                  </a:lnTo>
                  <a:lnTo>
                    <a:pt x="21740368" y="11653774"/>
                  </a:lnTo>
                  <a:lnTo>
                    <a:pt x="0" y="1165377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-15" r="0" b="-16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DAGt0iOZXR8</dc:identifier>
  <dcterms:modified xsi:type="dcterms:W3CDTF">2011-08-01T06:04:30Z</dcterms:modified>
  <cp:revision>1</cp:revision>
  <dc:title>Your paragraph text</dc:title>
</cp:coreProperties>
</file>

<file path=docProps/thumbnail.jpeg>
</file>